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02" r:id="rId12"/>
    <p:sldId id="269" r:id="rId13"/>
    <p:sldId id="271" r:id="rId14"/>
    <p:sldId id="273" r:id="rId15"/>
    <p:sldId id="276" r:id="rId16"/>
    <p:sldId id="277" r:id="rId17"/>
    <p:sldId id="278" r:id="rId18"/>
    <p:sldId id="299" r:id="rId19"/>
    <p:sldId id="280" r:id="rId20"/>
    <p:sldId id="281" r:id="rId21"/>
    <p:sldId id="303" r:id="rId22"/>
    <p:sldId id="284" r:id="rId23"/>
    <p:sldId id="285" r:id="rId24"/>
    <p:sldId id="286" r:id="rId25"/>
    <p:sldId id="287" r:id="rId26"/>
    <p:sldId id="288" r:id="rId27"/>
    <p:sldId id="292" r:id="rId28"/>
    <p:sldId id="293" r:id="rId29"/>
    <p:sldId id="294" r:id="rId30"/>
    <p:sldId id="295" r:id="rId31"/>
    <p:sldId id="297" r:id="rId32"/>
    <p:sldId id="296" r:id="rId33"/>
    <p:sldId id="298" r:id="rId34"/>
    <p:sldId id="300" r:id="rId35"/>
    <p:sldId id="301" r:id="rId36"/>
    <p:sldId id="290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DC5C7FC-622E-4805-B14E-AAB84AC52E69}">
  <a:tblStyle styleId="{BDC5C7FC-622E-4805-B14E-AAB84AC52E6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5FEA9E-5369-44A1-AD94-1465721E73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8943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4435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498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50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79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15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9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93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569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21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46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48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01594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845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7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667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568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824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57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610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163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356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556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775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747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278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287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3578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295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12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5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88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01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568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5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7620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8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72426" cy="513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3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"/>
              <a:buFont typeface="Calibri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Recoleccion%20de%20Informacion/Cuestionario%20para%20encuesta%20clientes.doc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/Diagrama%20de%20Procesos/Sistema2.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Recoleccion%20de%20Informacion/prte%20del%20acta%20de%20software%20y%20hardware%20del%20proyecto.doc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/Diagrama%20de%20Casos%20de%20Uso/Empleado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Requerimientos/Requerimientos.doc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../../Requerimientos/Requerimientos/Informe/Requerimientos.doc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/Diagrama%20de%20Casos%20de%20Uso/CUE/Casos%20de%20uso%20extendido.xls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Diccionario%20de%20Datos/Diccionario%20de%20dato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Normalizacion/Normalizacion.doc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Base%20de%20Datos/Modelo%20Relacional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Planeacion/planeaci&#243;n%20sidpla.mp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../Planeacion/Diagrama%20de%20gantt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Planeacion/Diagrama%20de%20gantt%20costos.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/Diagrama%20de%20Clases/Diagrama%20de%20clases.jp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/Diagrama%20de%20Distribucion/distribucion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../Pruebas/Pruebas%20caja%20blanca%20CRUD%20persona.docx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../Manuales/Manual%20de%20usuario.docx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../Manuales/Manual%20t&#233;cnico.doc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../Migracion%20de%20datos/Migracion.docx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../Capacitacion/CAPACITACION%20DE%20USUARIOS%20SIDPLA.doc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../Contratacion/Contrato%20SIDPLA.doc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../Proveedores/Cuadro%20comparativo%20-%20proveedores.xls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../Calidad/Plan%20gestion%20calidad_v1_0.doc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0" y="270656"/>
            <a:ext cx="6742323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/>
          <p:nvPr/>
        </p:nvSpPr>
        <p:spPr>
          <a:xfrm>
            <a:off x="180375" y="108517"/>
            <a:ext cx="6451779" cy="17709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endParaRPr lang="es-ES" sz="1800" b="1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ALBERT QUINTERO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JULIANA GERALDINE GARCÍA 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FERNANDO JOSE PRADA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JEISON  ALEXANDER DIAZ  </a:t>
            </a:r>
            <a:endParaRPr lang="es-ES" sz="1600" b="0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SEBASTIAN RUIZ </a:t>
            </a:r>
            <a:endParaRPr lang="es-ES"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/>
        </p:nvSpPr>
        <p:spPr>
          <a:xfrm>
            <a:off x="0" y="2213058"/>
            <a:ext cx="7002624" cy="9936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DE INFORMACIÓN  DOMICILIOS PIZZERIA LA ABUELA</a:t>
            </a:r>
          </a:p>
        </p:txBody>
      </p:sp>
      <p:sp>
        <p:nvSpPr>
          <p:cNvPr id="26" name="Shape 26"/>
          <p:cNvSpPr txBox="1"/>
          <p:nvPr/>
        </p:nvSpPr>
        <p:spPr>
          <a:xfrm>
            <a:off x="180375" y="4073788"/>
            <a:ext cx="3707890" cy="6056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450"/>
              <a:buFont typeface="Calibri"/>
              <a:buNone/>
            </a:pPr>
            <a:r>
              <a:rPr lang="es-ES" sz="1800" b="1" i="0" u="none" strike="noStrike" cap="none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SEXTO TRIMESTRE 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ADSI 1366240 </a:t>
            </a:r>
            <a:r>
              <a:rPr lang="es-ES" sz="1800" b="1" i="0" u="none" strike="noStrike" cap="none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   G1 – G4</a:t>
            </a:r>
            <a:endParaRPr lang="es-ES" sz="1800" b="1" i="0" u="none" strike="noStrike" cap="none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44136" y="2094617"/>
            <a:ext cx="2315057" cy="6920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r>
              <a:rPr lang="es-ES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91" name="Shape 91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7176" y="0"/>
            <a:ext cx="5414410" cy="26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177" y="2910046"/>
            <a:ext cx="676219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7177" y="2603359"/>
            <a:ext cx="5430594" cy="248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4"/>
          <p:cNvSpPr/>
          <p:nvPr/>
        </p:nvSpPr>
        <p:spPr>
          <a:xfrm>
            <a:off x="0" y="2051689"/>
            <a:ext cx="3590488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BPMN DEL SISTEMA </a:t>
            </a: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85" y="0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1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43220" y="1602254"/>
            <a:ext cx="3205908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3707176" y="0"/>
            <a:ext cx="5293604" cy="4936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Monitor, Placa madre, CPU, Memoria RAM, Tarjeta de expansión, Fuente de alimentación, Unidad óptica, Disco duro, Teclado, Mouse</a:t>
            </a:r>
          </a:p>
          <a:p>
            <a:pPr marL="0" marR="0" lvl="0" indent="-1524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 operativo Windows 10 pro 64bits (10.0, compilación 15063), Idioma: español (configuración regional español), Fabricante del sistema: PCSMART, Modelos del sistema: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Procesador: Intel(R) Core(TM) i3-2120 CPU @ 3.30ghz (4CPUs), -3.3GHz, Memoria: 4096MB RAM, Versión de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Directx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-80865" y="178757"/>
            <a:ext cx="922486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s-E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6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CASO DE USO EMPLEADO</a:t>
            </a:r>
            <a:endParaRPr lang="es-ES" sz="36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0" y="956346"/>
            <a:ext cx="6539915" cy="4120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-101600" y="226464"/>
            <a:ext cx="9245600" cy="553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 </a:t>
            </a: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</a:t>
            </a:r>
            <a:r>
              <a:rPr lang="es-ES" sz="2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r>
              <a:rPr lang="es-E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 </a:t>
            </a:r>
            <a:endParaRPr lang="es-ES"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6509"/>
              </p:ext>
            </p:extLst>
          </p:nvPr>
        </p:nvGraphicFramePr>
        <p:xfrm>
          <a:off x="393338" y="1241573"/>
          <a:ext cx="7936930" cy="377456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91411"/>
                <a:gridCol w="6145519"/>
              </a:tblGrid>
              <a:tr h="8141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 dirty="0">
                          <a:effectLst/>
                        </a:rPr>
                        <a:t>Identificación del requerimiento: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 smtClean="0">
                          <a:effectLst/>
                        </a:rPr>
                        <a:t>RF01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 dirty="0">
                          <a:effectLst/>
                        </a:rPr>
                        <a:t>Nombre del Requerimiento: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Login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>
                          <a:effectLst/>
                        </a:rPr>
                        <a:t>Características: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Los clientes empleados y gerentes deberán tener un usuario y contraseña para ingresar al sistema 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81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>
                          <a:effectLst/>
                        </a:rPr>
                        <a:t>Descripción del requerimiento: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Los clientes, empleados y gerente ingresaran al sistema por medio de </a:t>
                      </a:r>
                      <a:r>
                        <a:rPr lang="es-ES_tradnl" sz="1400" dirty="0" err="1">
                          <a:effectLst/>
                        </a:rPr>
                        <a:t>login</a:t>
                      </a:r>
                      <a:r>
                        <a:rPr lang="es-ES_tradnl" sz="1400" dirty="0">
                          <a:effectLst/>
                        </a:rPr>
                        <a:t> y cada uno tendrá opciones diferentes según su rol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141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kern="1200">
                          <a:effectLst/>
                        </a:rPr>
                        <a:t>Requerimiento NO funcional: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400" dirty="0">
                          <a:effectLst/>
                        </a:rPr>
                        <a:t>RNF01</a:t>
                      </a:r>
                      <a:endParaRPr lang="es-ES" sz="14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400" dirty="0">
                          <a:effectLst/>
                        </a:rPr>
                        <a:t>RNF02</a:t>
                      </a:r>
                      <a:endParaRPr lang="es-ES" sz="14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400" dirty="0">
                          <a:effectLst/>
                        </a:rPr>
                        <a:t>RNF03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1967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Prioridad del requerimiento:</a:t>
                      </a:r>
                      <a:endParaRPr lang="es-ES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242371" y="-58722"/>
            <a:ext cx="8901629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lang="es-ES" sz="3000" b="1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USO EXTENDIDO  </a:t>
            </a:r>
            <a:r>
              <a:rPr lang="es-ES" sz="3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lang="es-ES" sz="2000" b="1" i="0" u="sng" strike="noStrike" cap="none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.</a:t>
            </a:r>
            <a:endParaRPr lang="es-ES" sz="2000" b="1" i="0" u="sng" strike="noStrike" cap="none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46256"/>
              </p:ext>
            </p:extLst>
          </p:nvPr>
        </p:nvGraphicFramePr>
        <p:xfrm>
          <a:off x="433633" y="1478242"/>
          <a:ext cx="8372723" cy="315892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514854">
                  <a:extLst>
                    <a:ext uri="{9D8B030D-6E8A-4147-A177-3AD203B41FA5}">
                      <a16:colId xmlns:a16="http://schemas.microsoft.com/office/drawing/2014/main" xmlns="" val="916269891"/>
                    </a:ext>
                  </a:extLst>
                </a:gridCol>
                <a:gridCol w="444988">
                  <a:extLst>
                    <a:ext uri="{9D8B030D-6E8A-4147-A177-3AD203B41FA5}">
                      <a16:colId xmlns:a16="http://schemas.microsoft.com/office/drawing/2014/main" xmlns="" val="2804435175"/>
                    </a:ext>
                  </a:extLst>
                </a:gridCol>
                <a:gridCol w="6377743">
                  <a:extLst>
                    <a:ext uri="{9D8B030D-6E8A-4147-A177-3AD203B41FA5}">
                      <a16:colId xmlns:a16="http://schemas.microsoft.com/office/drawing/2014/main" xmlns="" val="1159216118"/>
                    </a:ext>
                  </a:extLst>
                </a:gridCol>
                <a:gridCol w="35138"/>
              </a:tblGrid>
              <a:tr h="25401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Nombre del caso de uso </a:t>
                      </a:r>
                      <a:endParaRPr lang="es-MX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Login/CU1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extLst>
                  <a:ext uri="{0D108BD9-81ED-4DB2-BD59-A6C34878D82A}">
                    <a16:rowId xmlns:a16="http://schemas.microsoft.com/office/drawing/2014/main" xmlns="" val="1481055751"/>
                  </a:ext>
                </a:extLst>
              </a:tr>
              <a:tr h="3054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Actor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Cliente-Empleado-Gerente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extLst>
                  <a:ext uri="{0D108BD9-81ED-4DB2-BD59-A6C34878D82A}">
                    <a16:rowId xmlns:a16="http://schemas.microsoft.com/office/drawing/2014/main" xmlns="" val="1375321284"/>
                  </a:ext>
                </a:extLst>
              </a:tr>
              <a:tr h="1112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Description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MX" sz="1400" u="none" strike="noStrike" dirty="0" smtClean="0">
                          <a:effectLst/>
                        </a:rPr>
                        <a:t>El usuario iniciará sesión para ingresar al sistema y ser reconocido con su rol en el sistema (cliente, empleado, gerente).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extLst>
                  <a:ext uri="{0D108BD9-81ED-4DB2-BD59-A6C34878D82A}">
                    <a16:rowId xmlns:a16="http://schemas.microsoft.com/office/drawing/2014/main" xmlns="" val="674842109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Precondición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1.Estar previamente registrado en el sistema.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98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9454432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Flujo de secuencia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Paso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Acción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3370552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smtClean="0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419" sz="1400" u="none" strike="noStrike" dirty="0" smtClean="0">
                          <a:effectLst/>
                        </a:rPr>
                        <a:t>El usuario ingresa en la opción </a:t>
                      </a:r>
                      <a:r>
                        <a:rPr lang="es-419" sz="1400" u="none" strike="noStrike" dirty="0" err="1" smtClean="0">
                          <a:effectLst/>
                        </a:rPr>
                        <a:t>login</a:t>
                      </a:r>
                      <a:r>
                        <a:rPr lang="es-419" sz="1400" u="none" strike="noStrike" dirty="0" smtClean="0">
                          <a:effectLst/>
                        </a:rPr>
                        <a:t> de la página web.</a:t>
                      </a:r>
                      <a:r>
                        <a:rPr lang="es-MX" sz="1400" u="none" strike="noStrike" dirty="0" smtClean="0">
                          <a:effectLst/>
                        </a:rPr>
                        <a:t>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550418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419" sz="1400" u="none" strike="noStrike" dirty="0" smtClean="0">
                          <a:effectLst/>
                        </a:rPr>
                        <a:t>El usuario ingresa su correo electrónico y contraseña.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1497254"/>
                  </a:ext>
                </a:extLst>
              </a:tr>
              <a:tr h="128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Postcondición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El usuario ingresa al sistema. 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9" marR="4869" marT="4869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182324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-217714" y="72571"/>
            <a:ext cx="9280388" cy="101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8371"/>
            <a:ext cx="9144000" cy="3913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NORMALIZACIÓN</a:t>
            </a: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320" y="514808"/>
            <a:ext cx="4982095" cy="411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ENTIDAD RELACION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68" y="0"/>
            <a:ext cx="36581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</a:t>
            </a:r>
            <a:r>
              <a:rPr lang="es-ES" sz="28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</a:t>
            </a:r>
            <a:r>
              <a:rPr lang="es-E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497" y="1398947"/>
            <a:ext cx="9144000" cy="3335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4260646" y="735338"/>
            <a:ext cx="3715566" cy="10130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4603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5"/>
              <a:buFont typeface="Calibri"/>
              <a:buNone/>
            </a:pPr>
            <a:r>
              <a:rPr lang="es-ES" sz="2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Información general del proyecto</a:t>
            </a:r>
          </a:p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-151729" y="1463436"/>
            <a:ext cx="3808954" cy="2148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s-E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lvl="0" indent="-1905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DOMICILIOS PIZZERIA LA ABUELA</a:t>
            </a:r>
          </a:p>
        </p:txBody>
      </p:sp>
      <p:sp>
        <p:nvSpPr>
          <p:cNvPr id="33" name="Shape 33"/>
          <p:cNvSpPr/>
          <p:nvPr/>
        </p:nvSpPr>
        <p:spPr>
          <a:xfrm>
            <a:off x="3828362" y="2098674"/>
            <a:ext cx="4930048" cy="23974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pretende realizar un sistema de información que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facilite a  </a:t>
            </a: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los clientes de la pizzería  hacer pedidos a domicilios por medio de la internet.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771181" y="132590"/>
            <a:ext cx="828632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GANTT COSTOS</a:t>
            </a: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4" y="1000671"/>
            <a:ext cx="8077157" cy="4142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582099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</a:t>
            </a: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CLASES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15" y="0"/>
            <a:ext cx="33441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771181" y="164568"/>
            <a:ext cx="837281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DISTRIBUCIÓN</a:t>
            </a:r>
          </a:p>
        </p:txBody>
      </p:sp>
      <p:sp>
        <p:nvSpPr>
          <p:cNvPr id="201" name="Shape 201" descr="Imágenes integradas 1"/>
          <p:cNvSpPr/>
          <p:nvPr/>
        </p:nvSpPr>
        <p:spPr>
          <a:xfrm>
            <a:off x="84831" y="1789590"/>
            <a:ext cx="3171485" cy="31714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 descr="Imágenes integradas 1"/>
          <p:cNvSpPr/>
          <p:nvPr/>
        </p:nvSpPr>
        <p:spPr>
          <a:xfrm>
            <a:off x="155575" y="92359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85" y="951901"/>
            <a:ext cx="6617466" cy="4123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BASES DE DATOS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71" y="1102825"/>
            <a:ext cx="6107421" cy="3561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INSERCIÓN DE DATOS</a:t>
            </a:r>
          </a:p>
        </p:txBody>
      </p:sp>
      <p:sp>
        <p:nvSpPr>
          <p:cNvPr id="215" name="Shape 215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733550"/>
            <a:ext cx="9067800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771181" y="164568"/>
            <a:ext cx="83727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>
                <a:solidFill>
                  <a:schemeClr val="lt1"/>
                </a:solidFill>
              </a:rPr>
              <a:t>CONSULTAS JOINS</a:t>
            </a:r>
          </a:p>
        </p:txBody>
      </p:sp>
      <p:sp>
        <p:nvSpPr>
          <p:cNvPr id="223" name="Shape 223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9890"/>
            <a:ext cx="9010650" cy="714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468944"/>
            <a:ext cx="7715250" cy="1343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-80865" y="164568"/>
            <a:ext cx="9224746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 dirty="0" smtClean="0">
                <a:solidFill>
                  <a:schemeClr val="lt1"/>
                </a:solidFill>
              </a:rPr>
              <a:t>SISTEMA CONTROL DE VERSIONES</a:t>
            </a:r>
            <a:endParaRPr lang="es-ES" sz="3600" b="1" dirty="0">
              <a:solidFill>
                <a:schemeClr val="lt1"/>
              </a:solidFill>
            </a:endParaRPr>
          </a:p>
        </p:txBody>
      </p:sp>
      <p:sp>
        <p:nvSpPr>
          <p:cNvPr id="230" name="Shape 230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700" y="918293"/>
            <a:ext cx="6103299" cy="402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556932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lh4.googleusercontent.com/zBjG3E-uYoGdOefVz98Lf7-9sMV2VY8M_KoPEz03UNQpBbyay8zdogh_srWA2XQF6noqfk2KcckdaPGdLimTPkyR_9L5TztmXxPlHiCTGAJL6BI3e9Tlod865i6wVDgnQYyktM3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20" y="985083"/>
            <a:ext cx="5040875" cy="317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6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915320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PRUEBAS DE SOFTWARE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412" y="72328"/>
            <a:ext cx="2682086" cy="415402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159" y="2693439"/>
            <a:ext cx="2572948" cy="24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DE USUARIO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929" y="895348"/>
            <a:ext cx="41624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>
            <a:off x="0" y="1639809"/>
            <a:ext cx="359149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3800819" y="1149997"/>
            <a:ext cx="5155893" cy="44906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restaurante pizzería la abuela no dispone de un sistema de información que facilite la manera por la cual se hacen pedidos para entregas a domicilio de las pizzas, lo cual ha generado desorden y decadencia del sistema de ventas.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TECNICO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28" y="1054987"/>
            <a:ext cx="3427185" cy="30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MIGRACION DE BASE DE DATOS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246" y="883297"/>
            <a:ext cx="4354287" cy="31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8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0" y="2270959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 DE CAPACITACION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670" y="684245"/>
            <a:ext cx="4251635" cy="36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4"/>
          <p:cNvSpPr txBox="1"/>
          <p:nvPr/>
        </p:nvSpPr>
        <p:spPr>
          <a:xfrm>
            <a:off x="0" y="2283400"/>
            <a:ext cx="3614057" cy="601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CONTRATACIÓN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59" y="721565"/>
            <a:ext cx="3725247" cy="37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0" y="-66948"/>
            <a:ext cx="8788637" cy="92821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200" b="1" dirty="0" smtClean="0">
                <a:solidFill>
                  <a:schemeClr val="lt1"/>
                </a:solidFill>
              </a:rPr>
              <a:t>CUADRO COMPARATIVO DE PROVEEDORES</a:t>
            </a:r>
            <a:endParaRPr lang="es-ES" sz="3200" b="1" dirty="0">
              <a:solidFill>
                <a:schemeClr val="lt1"/>
              </a:solidFill>
            </a:endParaRPr>
          </a:p>
        </p:txBody>
      </p:sp>
      <p:sp>
        <p:nvSpPr>
          <p:cNvPr id="230" name="Shape 230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304" y="1057275"/>
            <a:ext cx="5419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-83890" y="167860"/>
            <a:ext cx="9227890" cy="729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200" b="1" dirty="0" smtClean="0">
                <a:solidFill>
                  <a:schemeClr val="lt1"/>
                </a:solidFill>
              </a:rPr>
              <a:t>MODELO DE CALIDAD</a:t>
            </a:r>
            <a:endParaRPr lang="es-ES" sz="3200" b="1" dirty="0">
              <a:solidFill>
                <a:schemeClr val="lt1"/>
              </a:solidFill>
            </a:endParaRPr>
          </a:p>
        </p:txBody>
      </p:sp>
      <p:sp>
        <p:nvSpPr>
          <p:cNvPr id="230" name="Shape 230" descr="Imágenes integradas 1"/>
          <p:cNvSpPr/>
          <p:nvPr/>
        </p:nvSpPr>
        <p:spPr>
          <a:xfrm>
            <a:off x="155575" y="9235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07" y="1731278"/>
            <a:ext cx="6834721" cy="20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5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1871955"/>
            <a:ext cx="3539752" cy="595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069" y="226247"/>
            <a:ext cx="1711363" cy="145798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4084991" y="1792791"/>
            <a:ext cx="4572000" cy="2858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Implementar un sistema de información que permita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manejo y administración de domicilios e inventario del restaurante pizzería la abuela.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528767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3" name="Shape 53"/>
          <p:cNvSpPr/>
          <p:nvPr/>
        </p:nvSpPr>
        <p:spPr>
          <a:xfrm>
            <a:off x="3759891" y="250084"/>
            <a:ext cx="5384109" cy="52624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Gestionar información del </a:t>
            </a:r>
            <a:r>
              <a:rPr lang="es-ES" sz="2800" b="0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información del domicilio (menú, dirección y usuario</a:t>
            </a:r>
            <a:r>
              <a:rPr lang="es-ES" sz="2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lnSpc>
                <a:spcPct val="107000"/>
              </a:lnSpc>
              <a:buClr>
                <a:srgbClr val="595959"/>
              </a:buClr>
              <a:buSzPts val="2800"/>
              <a:buFont typeface="Arial"/>
              <a:buAutoNum type="arabicPeriod"/>
            </a:pPr>
            <a:r>
              <a:rPr lang="es-ES" sz="2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Obtener la opinión de usuario</a:t>
            </a:r>
          </a:p>
          <a:p>
            <a:pPr>
              <a:lnSpc>
                <a:spcPct val="107000"/>
              </a:lnSpc>
              <a:buClr>
                <a:srgbClr val="595959"/>
              </a:buClr>
              <a:buSzPts val="2800"/>
            </a:pPr>
            <a:endParaRPr lang="es-ES" sz="28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AutoNum type="arabicPeriod"/>
            </a:pPr>
            <a:endParaRPr lang="es-ES"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1339" y="1959018"/>
            <a:ext cx="2404824" cy="1225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0" marR="0" lvl="0" indent="-2032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ESPECÍFICOS</a:t>
            </a:r>
          </a:p>
        </p:txBody>
      </p:sp>
      <p:sp>
        <p:nvSpPr>
          <p:cNvPr id="59" name="Shape 59"/>
          <p:cNvSpPr/>
          <p:nvPr/>
        </p:nvSpPr>
        <p:spPr>
          <a:xfrm>
            <a:off x="3973046" y="568404"/>
            <a:ext cx="5170954" cy="42415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 Generar los datos de cada pedido a  domicilio que se debe realizar. 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5. Consultar los ingresos obtenidos por cada domicilio realizado.</a:t>
            </a: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6.Consultar estado del inventario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853" y="19734"/>
            <a:ext cx="1848794" cy="1118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772030" y="1024390"/>
            <a:ext cx="5148301" cy="49332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Debido a que en la pizzería en el momento de realizar pedidos a domicilio se genera desorden se </a:t>
            </a:r>
            <a:r>
              <a:rPr lang="es-ES" sz="2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implementará</a:t>
            </a:r>
            <a:r>
              <a:rPr lang="es-E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un sistema de información el cual permita controlar y gestionar los pedidos a domicilio. Esto mejoraría las ventas y los ingresos económicos de la pizzería y facilitara a los clientes realizar sus pedidos a domicilio.</a:t>
            </a:r>
            <a: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E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381735" y="2279362"/>
            <a:ext cx="2735044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2229884"/>
            <a:ext cx="3622032" cy="15742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lang="es-ES" sz="3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747315" y="74647"/>
            <a:ext cx="5197902" cy="5006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77800">
              <a:lnSpc>
                <a:spcPct val="107000"/>
              </a:lnSpc>
              <a:buClr>
                <a:srgbClr val="595959"/>
              </a:buClr>
              <a:buSzPts val="2800"/>
            </a:pPr>
            <a:r>
              <a:rPr lang="es-MX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Este sistema de información será desarrollado hasta su verificación de funcionamiento e implementación, destinado a la pizzería la abuela y sus clientes para su uso en la realización de pedidos a domicilio web.</a:t>
            </a:r>
            <a:endParaRPr lang="es-ES" sz="28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226" y="3649505"/>
            <a:ext cx="1229899" cy="12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3635566" y="0"/>
            <a:ext cx="5508434" cy="51546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¿Cómo le gustaría que fuera su plataforma web?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Principalmente que muestre cada menú y todos los productos que se venden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¿Quién maneja la plataforma?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dueño de la pizzería</a:t>
            </a:r>
          </a:p>
          <a:p>
            <a:pPr marL="342900" marR="0" lvl="0" indent="-342900" algn="l" rtl="0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¿La plataforma local requiere de internet?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Char char="•"/>
            </a:pPr>
            <a:r>
              <a:rPr lang="es-ES" sz="2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</a:p>
        </p:txBody>
      </p:sp>
      <p:sp>
        <p:nvSpPr>
          <p:cNvPr id="85" name="Shape 85"/>
          <p:cNvSpPr/>
          <p:nvPr/>
        </p:nvSpPr>
        <p:spPr>
          <a:xfrm>
            <a:off x="-161242" y="1939440"/>
            <a:ext cx="3796808" cy="11541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CUESTIONARIO ENTREVISTA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640</Words>
  <Application>Microsoft Office PowerPoint</Application>
  <PresentationFormat>Presentación en pantalla (16:9)</PresentationFormat>
  <Paragraphs>114</Paragraphs>
  <Slides>36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Calibri</vt:lpstr>
      <vt:lpstr>Symbol</vt:lpstr>
      <vt:lpstr>Times New Roman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SOPORTE</cp:lastModifiedBy>
  <cp:revision>93</cp:revision>
  <dcterms:modified xsi:type="dcterms:W3CDTF">2018-09-05T11:58:29Z</dcterms:modified>
</cp:coreProperties>
</file>